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315C"/>
    <a:srgbClr val="000000"/>
    <a:srgbClr val="900F14"/>
    <a:srgbClr val="01642E"/>
    <a:srgbClr val="512373"/>
    <a:srgbClr val="D18408"/>
    <a:srgbClr val="3F4114"/>
    <a:srgbClr val="F6FD8B"/>
    <a:srgbClr val="686C18"/>
    <a:srgbClr val="8838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AC893C-71E5-5CB5-CA3F-A399A340AE2E}" v="419" dt="2024-04-19T14:19:06.5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72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2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52BDD2-C450-4651-817F-C497A8988C27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3ED76-DC30-4A83-9088-91CF153BF6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78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056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39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290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383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940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661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628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426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90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013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62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66340-1F8A-4068-8E53-8DE004EBA88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29420-D8FE-4E53-899F-BBC5CCE1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05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196" b="9269"/>
          <a:stretch/>
        </p:blipFill>
        <p:spPr>
          <a:xfrm>
            <a:off x="0" y="0"/>
            <a:ext cx="12230101" cy="68811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40979"/>
            <a:ext cx="12230204" cy="7646014"/>
          </a:xfrm>
          <a:prstGeom prst="rect">
            <a:avLst/>
          </a:prstGeom>
        </p:spPr>
      </p:pic>
      <p:sp>
        <p:nvSpPr>
          <p:cNvPr id="7" name="Freeform 6"/>
          <p:cNvSpPr/>
          <p:nvPr/>
        </p:nvSpPr>
        <p:spPr>
          <a:xfrm rot="10800000">
            <a:off x="9636990" y="3776471"/>
            <a:ext cx="3628885" cy="3564947"/>
          </a:xfrm>
          <a:custGeom>
            <a:avLst/>
            <a:gdLst>
              <a:gd name="connsiteX0" fmla="*/ 1701386 w 1701386"/>
              <a:gd name="connsiteY0" fmla="*/ 0 h 1701412"/>
              <a:gd name="connsiteX1" fmla="*/ 1692971 w 1701386"/>
              <a:gd name="connsiteY1" fmla="*/ 166638 h 1701412"/>
              <a:gd name="connsiteX2" fmla="*/ 155849 w 1701386"/>
              <a:gd name="connsiteY2" fmla="*/ 1694033 h 1701412"/>
              <a:gd name="connsiteX3" fmla="*/ 0 w 1701386"/>
              <a:gd name="connsiteY3" fmla="*/ 1701412 h 1701412"/>
              <a:gd name="connsiteX4" fmla="*/ 0 w 1701386"/>
              <a:gd name="connsiteY4" fmla="*/ 0 h 170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1386" h="1701412">
                <a:moveTo>
                  <a:pt x="1701386" y="0"/>
                </a:moveTo>
                <a:lnTo>
                  <a:pt x="1692971" y="166638"/>
                </a:lnTo>
                <a:cubicBezTo>
                  <a:pt x="1610875" y="975023"/>
                  <a:pt x="965707" y="1616950"/>
                  <a:pt x="155849" y="1694033"/>
                </a:cubicBezTo>
                <a:lnTo>
                  <a:pt x="0" y="1701412"/>
                </a:lnTo>
                <a:lnTo>
                  <a:pt x="0" y="0"/>
                </a:lnTo>
                <a:close/>
              </a:path>
            </a:pathLst>
          </a:custGeom>
          <a:solidFill>
            <a:srgbClr val="041E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-102" y="-43087"/>
            <a:ext cx="12230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02060"/>
                </a:solidFill>
                <a:latin typeface="Genius" panose="02000000000000000000" pitchFamily="50" charset="0"/>
              </a:rPr>
              <a:t>Breakfast Menu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649C464-E2FF-B546-B964-96DC1BA025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166152"/>
              </p:ext>
            </p:extLst>
          </p:nvPr>
        </p:nvGraphicFramePr>
        <p:xfrm>
          <a:off x="170447" y="842210"/>
          <a:ext cx="11631950" cy="2621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4988">
                  <a:extLst>
                    <a:ext uri="{9D8B030D-6E8A-4147-A177-3AD203B41FA5}">
                      <a16:colId xmlns:a16="http://schemas.microsoft.com/office/drawing/2014/main" val="1092894616"/>
                    </a:ext>
                  </a:extLst>
                </a:gridCol>
                <a:gridCol w="1441142">
                  <a:extLst>
                    <a:ext uri="{9D8B030D-6E8A-4147-A177-3AD203B41FA5}">
                      <a16:colId xmlns:a16="http://schemas.microsoft.com/office/drawing/2014/main" val="177662603"/>
                    </a:ext>
                  </a:extLst>
                </a:gridCol>
                <a:gridCol w="1521248">
                  <a:extLst>
                    <a:ext uri="{9D8B030D-6E8A-4147-A177-3AD203B41FA5}">
                      <a16:colId xmlns:a16="http://schemas.microsoft.com/office/drawing/2014/main" val="2366311164"/>
                    </a:ext>
                  </a:extLst>
                </a:gridCol>
                <a:gridCol w="1491798">
                  <a:extLst>
                    <a:ext uri="{9D8B030D-6E8A-4147-A177-3AD203B41FA5}">
                      <a16:colId xmlns:a16="http://schemas.microsoft.com/office/drawing/2014/main" val="2339360441"/>
                    </a:ext>
                  </a:extLst>
                </a:gridCol>
                <a:gridCol w="1484730">
                  <a:extLst>
                    <a:ext uri="{9D8B030D-6E8A-4147-A177-3AD203B41FA5}">
                      <a16:colId xmlns:a16="http://schemas.microsoft.com/office/drawing/2014/main" val="568867942"/>
                    </a:ext>
                  </a:extLst>
                </a:gridCol>
                <a:gridCol w="1429348">
                  <a:extLst>
                    <a:ext uri="{9D8B030D-6E8A-4147-A177-3AD203B41FA5}">
                      <a16:colId xmlns:a16="http://schemas.microsoft.com/office/drawing/2014/main" val="3566212462"/>
                    </a:ext>
                  </a:extLst>
                </a:gridCol>
                <a:gridCol w="1429348">
                  <a:extLst>
                    <a:ext uri="{9D8B030D-6E8A-4147-A177-3AD203B41FA5}">
                      <a16:colId xmlns:a16="http://schemas.microsoft.com/office/drawing/2014/main" val="3357263504"/>
                    </a:ext>
                  </a:extLst>
                </a:gridCol>
                <a:gridCol w="1429348">
                  <a:extLst>
                    <a:ext uri="{9D8B030D-6E8A-4147-A177-3AD203B41FA5}">
                      <a16:colId xmlns:a16="http://schemas.microsoft.com/office/drawing/2014/main" val="3799008952"/>
                    </a:ext>
                  </a:extLst>
                </a:gridCol>
              </a:tblGrid>
              <a:tr h="313403">
                <a:tc>
                  <a:txBody>
                    <a:bodyPr/>
                    <a:lstStyle/>
                    <a:p>
                      <a:pPr algn="ctr"/>
                      <a:endParaRPr lang="en-GB" sz="1050" b="1" i="0" dirty="0">
                        <a:solidFill>
                          <a:srgbClr val="28315C"/>
                        </a:solidFill>
                        <a:latin typeface="Genius" panose="02000000000000000000" pitchFamily="50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Monday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Tuesday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Friday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/>
                          <a:cs typeface="Calibri Light"/>
                        </a:rPr>
                        <a:t>Saturday</a:t>
                      </a:r>
                    </a:p>
                  </a:txBody>
                  <a:tcPr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/>
                          <a:cs typeface="Calibri Light"/>
                        </a:rPr>
                        <a:t>Sunday</a:t>
                      </a:r>
                    </a:p>
                  </a:txBody>
                  <a:tcPr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002487"/>
                  </a:ext>
                </a:extLst>
              </a:tr>
              <a:tr h="632014">
                <a:tc>
                  <a:txBody>
                    <a:bodyPr/>
                    <a:lstStyle/>
                    <a:p>
                      <a:pPr algn="ctr"/>
                      <a:r>
                        <a:rPr lang="en-US" sz="1050" b="1" i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H</a:t>
                      </a:r>
                      <a:r>
                        <a:rPr lang="en-GB" sz="1050" b="1" i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YDRATION STATION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</a:rPr>
                        <a:t>Mint &amp; Cucumber Infusion</a:t>
                      </a:r>
                      <a:endParaRPr lang="en-US" b="1"/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noProof="0" dirty="0">
                          <a:solidFill>
                            <a:srgbClr val="000000"/>
                          </a:solidFill>
                        </a:rPr>
                        <a:t>Autumn Berry Infusion</a:t>
                      </a:r>
                      <a:endParaRPr lang="en-US" b="1" dirty="0"/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</a:rPr>
                        <a:t>Orange, Lemon &amp; Lime Infusion</a:t>
                      </a:r>
                      <a:endParaRPr lang="en-US" b="1"/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noProof="0" dirty="0">
                          <a:solidFill>
                            <a:srgbClr val="000000"/>
                          </a:solidFill>
                        </a:rPr>
                        <a:t>Sparkling Elderflower &amp; Pear Infusion</a:t>
                      </a:r>
                      <a:endParaRPr lang="en-US" b="1"/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</a:rPr>
                        <a:t>Watermelon &amp; Mint Infusion</a:t>
                      </a:r>
                      <a:endParaRPr lang="en-US" b="1"/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100" b="1" i="0" u="none" strike="noStrike" noProof="0" dirty="0">
                        <a:solidFill>
                          <a:srgbClr val="000000"/>
                        </a:solidFill>
                      </a:endParaRP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100" b="1" i="0" u="none" strike="noStrike" noProof="0" dirty="0">
                        <a:solidFill>
                          <a:srgbClr val="000000"/>
                        </a:solidFill>
                      </a:endParaRP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5472066"/>
                  </a:ext>
                </a:extLst>
              </a:tr>
              <a:tr h="1551344">
                <a:tc>
                  <a:txBody>
                    <a:bodyPr/>
                    <a:lstStyle/>
                    <a:p>
                      <a:pPr algn="ctr"/>
                      <a:r>
                        <a:rPr lang="en-US" sz="1050" b="1" i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BREAKFAST FROM THE GLOBE</a:t>
                      </a:r>
                      <a:endParaRPr lang="en-GB" sz="1050" b="1" i="0" dirty="0">
                        <a:solidFill>
                          <a:srgbClr val="28315C"/>
                        </a:solidFill>
                        <a:latin typeface="Genius" panose="02000000000000000000" pitchFamily="50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</a:rPr>
                        <a:t>Continental</a:t>
                      </a:r>
                      <a:endParaRPr lang="en-US" b="1" dirty="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</a:rPr>
                        <a:t>Selection of Meats, Cheeses and Breads, Warm Danish Pastries, Boiled Eggs </a:t>
                      </a:r>
                      <a:endParaRPr lang="en-US" b="1" dirty="0"/>
                    </a:p>
                    <a:p>
                      <a:pPr lvl="0" algn="ctr">
                        <a:buNone/>
                      </a:pPr>
                      <a:endParaRPr lang="en-US" sz="1000" b="1" dirty="0">
                        <a:latin typeface="Geniu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</a:rPr>
                        <a:t>Scrambled Eggs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</a:rPr>
                        <a:t>Avocado on Sour Dough Bread</a:t>
                      </a:r>
                      <a:endParaRPr lang="en-US" b="1" dirty="0"/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</a:rPr>
                        <a:t>Poached Eggs, Baked Beans, Toast, Mushrooms with spinach</a:t>
                      </a:r>
                      <a:endParaRPr lang="en-US" b="1" dirty="0"/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</a:rPr>
                        <a:t>Baked mushrooms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</a:rPr>
                        <a:t>Roasted Tomatoes 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</a:rPr>
                        <a:t>Breakfast Frittata </a:t>
                      </a:r>
                      <a:endParaRPr lang="en-US" b="1" dirty="0"/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</a:rPr>
                        <a:t>Oven</a:t>
                      </a:r>
                      <a:r>
                        <a:rPr lang="en-US" sz="1100" b="1" i="0" u="none" strike="noStrike" baseline="0" noProof="0" dirty="0">
                          <a:solidFill>
                            <a:srgbClr val="000000"/>
                          </a:solidFill>
                        </a:rPr>
                        <a:t> Cooked </a:t>
                      </a: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</a:rPr>
                        <a:t>Potato Hash Brown, Smoked Bacon, Butchers Sausages, Scrambled Eggs,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</a:rPr>
                        <a:t>Baked Beans,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</a:rPr>
                        <a:t>Black Pudding, Mushrooms,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</a:rPr>
                        <a:t>Grilled Tomatoes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</a:rPr>
                        <a:t>Wholegrain Toast</a:t>
                      </a:r>
                      <a:endParaRPr lang="en-US" b="1" dirty="0"/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b="1" dirty="0"/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b="1" dirty="0"/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6531069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784772" y="5243332"/>
            <a:ext cx="28098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chemeClr val="bg1"/>
                </a:solidFill>
                <a:latin typeface="Genius" panose="02000000000000000000" pitchFamily="50" charset="0"/>
                <a:cs typeface="Arial" panose="020B0604020202020204" pitchFamily="34" charset="0"/>
              </a:rPr>
              <a:t>Autumn</a:t>
            </a:r>
          </a:p>
          <a:p>
            <a:pPr algn="ctr"/>
            <a:r>
              <a:rPr lang="en-GB" sz="3600" b="1" dirty="0">
                <a:solidFill>
                  <a:schemeClr val="bg1"/>
                </a:solidFill>
                <a:latin typeface="Genius" panose="02000000000000000000" pitchFamily="50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77DCE4-73D1-050F-F620-190E786F9A13}"/>
              </a:ext>
            </a:extLst>
          </p:cNvPr>
          <p:cNvSpPr txBox="1"/>
          <p:nvPr/>
        </p:nvSpPr>
        <p:spPr>
          <a:xfrm>
            <a:off x="4724400" y="3440580"/>
            <a:ext cx="2743200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200" b="1" dirty="0">
                <a:solidFill>
                  <a:srgbClr val="28315C"/>
                </a:solidFill>
                <a:latin typeface="Genius"/>
                <a:cs typeface="Segoe UI"/>
              </a:rPr>
              <a:t>EVERYDAY </a:t>
            </a:r>
            <a:r>
              <a:rPr lang="en-US" sz="1200" dirty="0">
                <a:latin typeface="Genius"/>
                <a:cs typeface="Segoe UI"/>
              </a:rPr>
              <a:t>​</a:t>
            </a:r>
            <a:endParaRPr lang="en-US" sz="1200" dirty="0">
              <a:cs typeface="Calibri"/>
            </a:endParaRPr>
          </a:p>
          <a:p>
            <a:pPr algn="ctr"/>
            <a:r>
              <a:rPr lang="en-US" sz="1100" b="1" dirty="0">
                <a:solidFill>
                  <a:srgbClr val="28315C"/>
                </a:solidFill>
                <a:latin typeface="Genius"/>
                <a:cs typeface="Segoe UI"/>
              </a:rPr>
              <a:t>Gluten Free Cereals</a:t>
            </a:r>
            <a:r>
              <a:rPr lang="en-US" sz="1100" dirty="0">
                <a:solidFill>
                  <a:srgbClr val="28315C"/>
                </a:solidFill>
                <a:latin typeface="Genius"/>
                <a:cs typeface="Segoe UI"/>
              </a:rPr>
              <a:t>​</a:t>
            </a:r>
          </a:p>
          <a:p>
            <a:pPr algn="ctr"/>
            <a:r>
              <a:rPr lang="en-US" sz="1100" b="1" dirty="0">
                <a:solidFill>
                  <a:srgbClr val="28315C"/>
                </a:solidFill>
                <a:latin typeface="Genius"/>
                <a:cs typeface="Segoe UI"/>
              </a:rPr>
              <a:t>Gluten Free Porridge Station</a:t>
            </a:r>
            <a:r>
              <a:rPr lang="en-US" sz="1100" dirty="0">
                <a:solidFill>
                  <a:srgbClr val="28315C"/>
                </a:solidFill>
                <a:latin typeface="Genius"/>
                <a:cs typeface="Segoe UI"/>
              </a:rPr>
              <a:t>​</a:t>
            </a:r>
          </a:p>
          <a:p>
            <a:pPr algn="ctr"/>
            <a:r>
              <a:rPr lang="en-US" sz="1100" b="1" dirty="0">
                <a:solidFill>
                  <a:srgbClr val="28315C"/>
                </a:solidFill>
                <a:latin typeface="Genius"/>
                <a:cs typeface="Segoe UI"/>
              </a:rPr>
              <a:t>Cereal Station</a:t>
            </a:r>
            <a:r>
              <a:rPr lang="en-US" sz="1100" dirty="0">
                <a:solidFill>
                  <a:srgbClr val="28315C"/>
                </a:solidFill>
                <a:latin typeface="Genius"/>
                <a:cs typeface="Segoe UI"/>
              </a:rPr>
              <a:t>​</a:t>
            </a:r>
          </a:p>
          <a:p>
            <a:pPr algn="ctr"/>
            <a:r>
              <a:rPr lang="en-US" sz="1100" b="1" dirty="0">
                <a:solidFill>
                  <a:srgbClr val="28315C"/>
                </a:solidFill>
                <a:latin typeface="Genius"/>
                <a:cs typeface="Segoe UI"/>
              </a:rPr>
              <a:t>Yoghurt Station</a:t>
            </a:r>
            <a:r>
              <a:rPr lang="en-US" sz="1100" dirty="0">
                <a:solidFill>
                  <a:srgbClr val="28315C"/>
                </a:solidFill>
                <a:latin typeface="Genius"/>
                <a:cs typeface="Segoe UI"/>
              </a:rPr>
              <a:t>​ </a:t>
            </a:r>
            <a:r>
              <a:rPr lang="en-US" sz="1100" b="1" dirty="0">
                <a:solidFill>
                  <a:srgbClr val="28315C"/>
                </a:solidFill>
                <a:latin typeface="Genius"/>
                <a:cs typeface="Segoe UI"/>
              </a:rPr>
              <a:t>&amp; Gluten free Granola, Berries</a:t>
            </a:r>
          </a:p>
          <a:p>
            <a:pPr algn="ctr"/>
            <a:r>
              <a:rPr lang="en-US" sz="1100" b="1" dirty="0">
                <a:solidFill>
                  <a:srgbClr val="28315C"/>
                </a:solidFill>
                <a:latin typeface="Genius"/>
                <a:cs typeface="Segoe UI"/>
              </a:rPr>
              <a:t>Whole meal Toast &amp; Preserves</a:t>
            </a:r>
            <a:r>
              <a:rPr lang="en-US" sz="1100" dirty="0">
                <a:solidFill>
                  <a:srgbClr val="28315C"/>
                </a:solidFill>
                <a:latin typeface="Genius"/>
                <a:cs typeface="Segoe UI"/>
              </a:rPr>
              <a:t>​​</a:t>
            </a:r>
          </a:p>
          <a:p>
            <a:pPr algn="ctr"/>
            <a:r>
              <a:rPr lang="en-GB" sz="1100" b="1" dirty="0">
                <a:solidFill>
                  <a:srgbClr val="28315C"/>
                </a:solidFill>
                <a:latin typeface="Genius"/>
                <a:cs typeface="Segoe UI"/>
              </a:rPr>
              <a:t>Fresh Cut and Whole Fruits</a:t>
            </a:r>
            <a:r>
              <a:rPr lang="en-US" sz="1100" dirty="0">
                <a:solidFill>
                  <a:srgbClr val="28315C"/>
                </a:solidFill>
                <a:latin typeface="Genius"/>
                <a:cs typeface="Segoe UI"/>
              </a:rPr>
              <a:t>​</a:t>
            </a:r>
          </a:p>
          <a:p>
            <a:pPr algn="ctr"/>
            <a:r>
              <a:rPr lang="en-US" sz="1100" dirty="0">
                <a:latin typeface="Genius"/>
                <a:cs typeface="Segoe UI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2147882073"/>
      </p:ext>
    </p:extLst>
  </p:cSld>
  <p:clrMapOvr>
    <a:masterClrMapping/>
  </p:clrMapOvr>
  <p:transition spd="slow" advClick="0" advTm="3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44018</TotalTime>
  <Words>142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Genius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Felicity Stringer</dc:creator>
  <cp:lastModifiedBy>Louise Porter</cp:lastModifiedBy>
  <cp:revision>171</cp:revision>
  <cp:lastPrinted>2025-01-06T07:17:59Z</cp:lastPrinted>
  <dcterms:created xsi:type="dcterms:W3CDTF">2021-11-26T13:29:37Z</dcterms:created>
  <dcterms:modified xsi:type="dcterms:W3CDTF">2025-11-03T14:30:22Z</dcterms:modified>
</cp:coreProperties>
</file>