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7" r:id="rId2"/>
    <p:sldId id="301" r:id="rId3"/>
    <p:sldId id="300" r:id="rId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0F14"/>
    <a:srgbClr val="01642E"/>
    <a:srgbClr val="512373"/>
    <a:srgbClr val="D18408"/>
    <a:srgbClr val="3F4114"/>
    <a:srgbClr val="F6FD8B"/>
    <a:srgbClr val="686C18"/>
    <a:srgbClr val="88383D"/>
    <a:srgbClr val="FAA41B"/>
    <a:srgbClr val="B629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5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2BDD2-C450-4651-817F-C497A8988C27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3ED76-DC30-4A83-9088-91CF153BF65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7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005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239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4290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238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794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661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62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42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990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01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6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66340-1F8A-4068-8E53-8DE004EBA88B}" type="datetimeFigureOut">
              <a:rPr lang="en-GB" smtClean="0"/>
              <a:t>03/11/2025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29420-D8FE-4E53-899F-BBC5CCE15A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05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96" b="9269"/>
          <a:stretch/>
        </p:blipFill>
        <p:spPr>
          <a:xfrm>
            <a:off x="0" y="0"/>
            <a:ext cx="12230101" cy="68811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0979"/>
            <a:ext cx="12230204" cy="7646014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 rot="10800000">
            <a:off x="10049521" y="4003828"/>
            <a:ext cx="3683679" cy="3652169"/>
          </a:xfrm>
          <a:custGeom>
            <a:avLst/>
            <a:gdLst>
              <a:gd name="connsiteX0" fmla="*/ 1701386 w 1701386"/>
              <a:gd name="connsiteY0" fmla="*/ 0 h 1701412"/>
              <a:gd name="connsiteX1" fmla="*/ 1692971 w 1701386"/>
              <a:gd name="connsiteY1" fmla="*/ 166638 h 1701412"/>
              <a:gd name="connsiteX2" fmla="*/ 155849 w 1701386"/>
              <a:gd name="connsiteY2" fmla="*/ 1694033 h 1701412"/>
              <a:gd name="connsiteX3" fmla="*/ 0 w 1701386"/>
              <a:gd name="connsiteY3" fmla="*/ 1701412 h 1701412"/>
              <a:gd name="connsiteX4" fmla="*/ 0 w 1701386"/>
              <a:gd name="connsiteY4" fmla="*/ 0 h 170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1386" h="1701412">
                <a:moveTo>
                  <a:pt x="1701386" y="0"/>
                </a:moveTo>
                <a:lnTo>
                  <a:pt x="1692971" y="166638"/>
                </a:lnTo>
                <a:cubicBezTo>
                  <a:pt x="1610875" y="975023"/>
                  <a:pt x="965707" y="1616950"/>
                  <a:pt x="155849" y="1694033"/>
                </a:cubicBezTo>
                <a:lnTo>
                  <a:pt x="0" y="1701412"/>
                </a:lnTo>
                <a:lnTo>
                  <a:pt x="0" y="0"/>
                </a:lnTo>
                <a:close/>
              </a:path>
            </a:pathLst>
          </a:custGeom>
          <a:solidFill>
            <a:srgbClr val="041E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-102" y="-43087"/>
            <a:ext cx="12230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2060"/>
                </a:solidFill>
                <a:latin typeface="Genius" panose="02000000000000000000" pitchFamily="50" charset="0"/>
              </a:rPr>
              <a:t>Lunch Menu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49C464-E2FF-B546-B964-96DC1BA02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3617"/>
              </p:ext>
            </p:extLst>
          </p:nvPr>
        </p:nvGraphicFramePr>
        <p:xfrm>
          <a:off x="166336" y="838891"/>
          <a:ext cx="11534434" cy="6074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7409">
                  <a:extLst>
                    <a:ext uri="{9D8B030D-6E8A-4147-A177-3AD203B41FA5}">
                      <a16:colId xmlns:a16="http://schemas.microsoft.com/office/drawing/2014/main" val="1092894616"/>
                    </a:ext>
                  </a:extLst>
                </a:gridCol>
                <a:gridCol w="1963122">
                  <a:extLst>
                    <a:ext uri="{9D8B030D-6E8A-4147-A177-3AD203B41FA5}">
                      <a16:colId xmlns:a16="http://schemas.microsoft.com/office/drawing/2014/main" val="177662603"/>
                    </a:ext>
                  </a:extLst>
                </a:gridCol>
                <a:gridCol w="1848678">
                  <a:extLst>
                    <a:ext uri="{9D8B030D-6E8A-4147-A177-3AD203B41FA5}">
                      <a16:colId xmlns:a16="http://schemas.microsoft.com/office/drawing/2014/main" val="2366311164"/>
                    </a:ext>
                  </a:extLst>
                </a:gridCol>
                <a:gridCol w="2033547">
                  <a:extLst>
                    <a:ext uri="{9D8B030D-6E8A-4147-A177-3AD203B41FA5}">
                      <a16:colId xmlns:a16="http://schemas.microsoft.com/office/drawing/2014/main" val="2339360441"/>
                    </a:ext>
                  </a:extLst>
                </a:gridCol>
                <a:gridCol w="1813466">
                  <a:extLst>
                    <a:ext uri="{9D8B030D-6E8A-4147-A177-3AD203B41FA5}">
                      <a16:colId xmlns:a16="http://schemas.microsoft.com/office/drawing/2014/main" val="568867942"/>
                    </a:ext>
                  </a:extLst>
                </a:gridCol>
                <a:gridCol w="1998212">
                  <a:extLst>
                    <a:ext uri="{9D8B030D-6E8A-4147-A177-3AD203B41FA5}">
                      <a16:colId xmlns:a16="http://schemas.microsoft.com/office/drawing/2014/main" val="3566212462"/>
                    </a:ext>
                  </a:extLst>
                </a:gridCol>
              </a:tblGrid>
              <a:tr h="372983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WEEK ONE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002487"/>
                  </a:ext>
                </a:extLst>
              </a:tr>
              <a:tr h="1131831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MAIN COURSE ONE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MEAT FREE MONDAYS</a:t>
                      </a:r>
                    </a:p>
                    <a:p>
                      <a:pPr algn="ctr"/>
                      <a:endParaRPr lang="en-GB" sz="1050" b="1" i="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Vegetarian sausage casserole with Butter beans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or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Mushroom stroganoff served with wholegrain Rice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available)  </a:t>
                      </a:r>
                      <a:endParaRPr lang="en-US" sz="1000" b="1" baseline="0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Smoked Paprika Marinated Chicken served with roast potatoes &amp; Seasonal vegetables</a:t>
                      </a:r>
                    </a:p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 (GF and DF option)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Minced Lamb Tagine</a:t>
                      </a:r>
                    </a:p>
                    <a:p>
                      <a:pPr marL="0" lv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Lamb mince in tomato sauce served with whole-wheat pasta </a:t>
                      </a:r>
                    </a:p>
                    <a:p>
                      <a:pPr marL="0" lv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available)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  <a:p>
                      <a:pPr algn="ctr" fontAlgn="b"/>
                      <a:endParaRPr lang="en-US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Mild Chicken Korma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served with whole-grain</a:t>
                      </a:r>
                      <a:r>
                        <a:rPr lang="en-US" sz="1000" b="1" i="0" baseline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 r</a:t>
                      </a: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ice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available)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Genius" panose="02000000000000000000" pitchFamily="50" charset="0"/>
                        </a:rPr>
                        <a:t>Chicken Option Available for Halal</a:t>
                      </a:r>
                      <a:endParaRPr lang="en-GB" sz="1000" b="1" noProof="0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Sherfield Chip Shop Friday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MSC Fish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Breaded Cod Fillet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Fish Finger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G/F fish Finger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– Plain Grilled Fish)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Seafood Gratin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5472066"/>
                  </a:ext>
                </a:extLst>
              </a:tr>
              <a:tr h="706706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MAIN COURSE TWO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Vegan Sweet Potato &amp; Chickpea Enchiladas</a:t>
                      </a:r>
                    </a:p>
                    <a:p>
                      <a:pPr 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baseline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Beetroot &amp; Squash </a:t>
                      </a:r>
                    </a:p>
                    <a:p>
                      <a:pPr algn="ctr" fontAlgn="ctr"/>
                      <a:r>
                        <a:rPr lang="en-GB" sz="1000" b="1" i="0" baseline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Wellington with kale Pesto</a:t>
                      </a:r>
                    </a:p>
                    <a:p>
                      <a:pPr algn="ctr" fontAlgn="ctr"/>
                      <a:r>
                        <a:rPr lang="en-GB" sz="1000" b="1" i="0" baseline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Plant-based/Vegan </a:t>
                      </a:r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Vegetable Lentil &amp; Chickpea Tagine served with Cous cous</a:t>
                      </a: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Vegan </a:t>
                      </a:r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 Gluten Free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Sri</a:t>
                      </a:r>
                      <a:r>
                        <a:rPr lang="en-GB" sz="1000" b="1" i="0" baseline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 Lankan </a:t>
                      </a:r>
                    </a:p>
                    <a:p>
                      <a:pPr algn="ctr" fontAlgn="b"/>
                      <a:r>
                        <a:rPr lang="en-GB" sz="1000" b="1" i="0" baseline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Eggplant </a:t>
                      </a:r>
                      <a:r>
                        <a:rPr lang="en-GB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Curry</a:t>
                      </a:r>
                      <a:r>
                        <a:rPr lang="nn-NO" sz="1000" b="1" dirty="0">
                          <a:latin typeface="Genius" panose="02000000000000000000" pitchFamily="50" charset="0"/>
                        </a:rPr>
                        <a:t>(V)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Meat Free Spicy Bean Burger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531069"/>
                  </a:ext>
                </a:extLst>
              </a:tr>
              <a:tr h="1045756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  <a:p>
                      <a:pPr algn="ctr"/>
                      <a:endParaRPr lang="en-GB" sz="1050" b="1" i="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dirty="0">
                        <a:latin typeface="Genius" panose="02000000000000000000" pitchFamily="50" charset="0"/>
                      </a:endParaRP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Trimmed French Greens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Crushed New Potatoes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Sweetcorn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New Potatoes </a:t>
                      </a:r>
                    </a:p>
                    <a:p>
                      <a:pPr algn="ctr" fontAlgn="ctr"/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Carrots &amp; Peas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baseline="0" dirty="0">
                        <a:latin typeface="Genius" panose="02000000000000000000" pitchFamily="50" charset="0"/>
                      </a:endParaRPr>
                    </a:p>
                    <a:p>
                      <a:pPr marL="0" marR="0" lvl="0" indent="0" algn="ctr" defTabSz="10079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baseline="0" dirty="0">
                        <a:latin typeface="Genius" panose="02000000000000000000" pitchFamily="50" charset="0"/>
                      </a:endParaRPr>
                    </a:p>
                    <a:p>
                      <a:pPr marL="0" marR="0" lvl="0" indent="0" algn="ctr" defTabSz="10079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Roasted New Potatoes</a:t>
                      </a:r>
                    </a:p>
                    <a:p>
                      <a:pPr marL="0" marR="0" lvl="0" indent="0" algn="ctr" defTabSz="10079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Spring Greens</a:t>
                      </a:r>
                    </a:p>
                    <a:p>
                      <a:pPr marL="0" marR="0" lvl="0" indent="0" algn="ctr" defTabSz="10079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swede</a:t>
                      </a:r>
                    </a:p>
                    <a:p>
                      <a:pPr marL="0" marR="0" lvl="0" indent="0" algn="ctr" defTabSz="10079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Roast Potatoes </a:t>
                      </a:r>
                    </a:p>
                    <a:p>
                      <a:pPr marL="0" marR="0" lvl="0" indent="0" algn="ctr" defTabSz="10079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Gravy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Wholegrain Rice </a:t>
                      </a:r>
                    </a:p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Naan Bread </a:t>
                      </a:r>
                    </a:p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Mint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Yoghurt</a:t>
                      </a:r>
                    </a:p>
                    <a:p>
                      <a:pPr algn="ctr" fontAlgn="b"/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Sautéed spinach &amp; sweet Potato</a:t>
                      </a:r>
                      <a:endParaRPr lang="en-US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Chunky Chips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Garden Peas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Baked Beans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Chip Shop Curry Sauce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Homemade Tartar Sauce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Lemon Wedge &amp; Pickles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208040"/>
                  </a:ext>
                </a:extLst>
              </a:tr>
              <a:tr h="727788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HOT OR COLD DESSERT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Genius" panose="02000000000000000000" pitchFamily="50" charset="0"/>
                        </a:rPr>
                        <a:t>Jelly, fresh fruit, Homemade yoghurt,</a:t>
                      </a:r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 fruit topping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  <a:p>
                      <a:pPr algn="ctr" fontAlgn="ctr"/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Traditional Gluten Free Flapjack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  <a:p>
                      <a:pPr algn="ctr" fontAlgn="ctr"/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Genius" panose="02000000000000000000" pitchFamily="50" charset="0"/>
                        </a:rPr>
                        <a:t>Jelly, fresh fruit, Homemade yoghurt,</a:t>
                      </a:r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 fruit topping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Genius" panose="02000000000000000000" pitchFamily="50" charset="0"/>
                        </a:rPr>
                        <a:t>Chocolate Tray bake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noProof="0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dirty="0">
                          <a:latin typeface="Genius" panose="02000000000000000000" pitchFamily="50" charset="0"/>
                        </a:rPr>
                        <a:t>Oat &amp; Sicilian Lemon Cookies</a:t>
                      </a:r>
                      <a:endParaRPr lang="en-GB" sz="1000" b="1" baseline="0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474003"/>
                  </a:ext>
                </a:extLst>
              </a:tr>
              <a:tr h="716393">
                <a:tc gridSpan="6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4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GB" sz="14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EVERYDAY</a:t>
                      </a:r>
                      <a:r>
                        <a:rPr lang="en-GB" sz="1400" b="1" i="0" kern="1200" baseline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200" b="1" i="0" kern="1200" baseline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Homemade Soup of the Day Served with Freshly Made Bread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Extensive Salad Bar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Jacket Potatoes with Baked Beans &amp; Grated Mature Cheddar and a Daily Hot Filling</a:t>
                      </a:r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Fresh Cut and Whole Fruits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Natural Homemade Yoghurt and Compote</a:t>
                      </a:r>
                    </a:p>
                    <a:p>
                      <a:pPr marL="0" algn="ctr" defTabSz="914400" rtl="0" eaLnBrk="1" latinLnBrk="0" hangingPunct="1"/>
                      <a:endParaRPr lang="en-GB" sz="12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ctr" defTabSz="914400" rtl="0" eaLnBrk="1" latinLnBrk="0" hangingPunct="1"/>
                      <a:endParaRPr lang="en-GB" sz="12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ctr" defTabSz="914400" rtl="0" eaLnBrk="1" latinLnBrk="0" hangingPunct="1"/>
                      <a:endParaRPr lang="en-GB" sz="12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74210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55875" y="5695943"/>
            <a:ext cx="2809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Genius" panose="02000000000000000000" pitchFamily="50" charset="0"/>
                <a:cs typeface="Arial" panose="020B0604020202020204" pitchFamily="34" charset="0"/>
              </a:rPr>
              <a:t>Week 1</a:t>
            </a:r>
          </a:p>
        </p:txBody>
      </p:sp>
    </p:spTree>
    <p:extLst>
      <p:ext uri="{BB962C8B-B14F-4D97-AF65-F5344CB8AC3E}">
        <p14:creationId xmlns:p14="http://schemas.microsoft.com/office/powerpoint/2010/main" val="1455277276"/>
      </p:ext>
    </p:extLst>
  </p:cSld>
  <p:clrMapOvr>
    <a:masterClrMapping/>
  </p:clrMapOvr>
  <p:transition spd="slow" advClick="0" advTm="3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96" b="9269"/>
          <a:stretch/>
        </p:blipFill>
        <p:spPr>
          <a:xfrm>
            <a:off x="0" y="0"/>
            <a:ext cx="12230101" cy="68811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0979"/>
            <a:ext cx="12230204" cy="7646014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 rot="10800000">
            <a:off x="9750488" y="4236635"/>
            <a:ext cx="3628885" cy="3564947"/>
          </a:xfrm>
          <a:custGeom>
            <a:avLst/>
            <a:gdLst>
              <a:gd name="connsiteX0" fmla="*/ 1701386 w 1701386"/>
              <a:gd name="connsiteY0" fmla="*/ 0 h 1701412"/>
              <a:gd name="connsiteX1" fmla="*/ 1692971 w 1701386"/>
              <a:gd name="connsiteY1" fmla="*/ 166638 h 1701412"/>
              <a:gd name="connsiteX2" fmla="*/ 155849 w 1701386"/>
              <a:gd name="connsiteY2" fmla="*/ 1694033 h 1701412"/>
              <a:gd name="connsiteX3" fmla="*/ 0 w 1701386"/>
              <a:gd name="connsiteY3" fmla="*/ 1701412 h 1701412"/>
              <a:gd name="connsiteX4" fmla="*/ 0 w 1701386"/>
              <a:gd name="connsiteY4" fmla="*/ 0 h 170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1386" h="1701412">
                <a:moveTo>
                  <a:pt x="1701386" y="0"/>
                </a:moveTo>
                <a:lnTo>
                  <a:pt x="1692971" y="166638"/>
                </a:lnTo>
                <a:cubicBezTo>
                  <a:pt x="1610875" y="975023"/>
                  <a:pt x="965707" y="1616950"/>
                  <a:pt x="155849" y="1694033"/>
                </a:cubicBezTo>
                <a:lnTo>
                  <a:pt x="0" y="1701412"/>
                </a:lnTo>
                <a:lnTo>
                  <a:pt x="0" y="0"/>
                </a:lnTo>
                <a:close/>
              </a:path>
            </a:pathLst>
          </a:custGeom>
          <a:solidFill>
            <a:srgbClr val="041E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-102" y="-43087"/>
            <a:ext cx="12230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2060"/>
                </a:solidFill>
                <a:latin typeface="Genius" panose="02000000000000000000" pitchFamily="50" charset="0"/>
              </a:rPr>
              <a:t>Lunch Menu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49C464-E2FF-B546-B964-96DC1BA02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985337"/>
              </p:ext>
            </p:extLst>
          </p:nvPr>
        </p:nvGraphicFramePr>
        <p:xfrm>
          <a:off x="166335" y="646331"/>
          <a:ext cx="11631965" cy="6246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326">
                  <a:extLst>
                    <a:ext uri="{9D8B030D-6E8A-4147-A177-3AD203B41FA5}">
                      <a16:colId xmlns:a16="http://schemas.microsoft.com/office/drawing/2014/main" val="1092894616"/>
                    </a:ext>
                  </a:extLst>
                </a:gridCol>
                <a:gridCol w="1931437">
                  <a:extLst>
                    <a:ext uri="{9D8B030D-6E8A-4147-A177-3AD203B41FA5}">
                      <a16:colId xmlns:a16="http://schemas.microsoft.com/office/drawing/2014/main" val="177662603"/>
                    </a:ext>
                  </a:extLst>
                </a:gridCol>
                <a:gridCol w="1875453">
                  <a:extLst>
                    <a:ext uri="{9D8B030D-6E8A-4147-A177-3AD203B41FA5}">
                      <a16:colId xmlns:a16="http://schemas.microsoft.com/office/drawing/2014/main" val="2366311164"/>
                    </a:ext>
                  </a:extLst>
                </a:gridCol>
                <a:gridCol w="1823138">
                  <a:extLst>
                    <a:ext uri="{9D8B030D-6E8A-4147-A177-3AD203B41FA5}">
                      <a16:colId xmlns:a16="http://schemas.microsoft.com/office/drawing/2014/main" val="2339360441"/>
                    </a:ext>
                  </a:extLst>
                </a:gridCol>
                <a:gridCol w="1968519">
                  <a:extLst>
                    <a:ext uri="{9D8B030D-6E8A-4147-A177-3AD203B41FA5}">
                      <a16:colId xmlns:a16="http://schemas.microsoft.com/office/drawing/2014/main" val="568867942"/>
                    </a:ext>
                  </a:extLst>
                </a:gridCol>
                <a:gridCol w="1895092">
                  <a:extLst>
                    <a:ext uri="{9D8B030D-6E8A-4147-A177-3AD203B41FA5}">
                      <a16:colId xmlns:a16="http://schemas.microsoft.com/office/drawing/2014/main" val="3566212462"/>
                    </a:ext>
                  </a:extLst>
                </a:gridCol>
              </a:tblGrid>
              <a:tr h="384847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WEEK TWO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002487"/>
                  </a:ext>
                </a:extLst>
              </a:tr>
              <a:tr h="1257982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MAIN COURSE ONE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i="0" dirty="0">
                          <a:solidFill>
                            <a:srgbClr val="00B05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MEAT FREE MONDAYS</a:t>
                      </a:r>
                    </a:p>
                    <a:p>
                      <a:pPr algn="ctr"/>
                      <a:endParaRPr lang="en-GB" sz="1050" b="1" i="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Vegetarian 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Shepherd’s Pie</a:t>
                      </a:r>
                      <a:endParaRPr lang="en-US" sz="1000" b="1" dirty="0">
                        <a:latin typeface="Genius" panose="02000000000000000000" pitchFamily="50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Or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Leek &amp; Butterbean Gratin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Sausages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A selection of butchers’ sausages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served with crushed new potatoes, Gravy</a:t>
                      </a:r>
                      <a:endParaRPr lang="en-US" sz="1000" b="1" dirty="0">
                        <a:latin typeface="Genius" panose="02000000000000000000" pitchFamily="50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Available)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Sweet Chilli Chicken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served with noodles Or Rice</a:t>
                      </a:r>
                      <a:endParaRPr lang="en-US" sz="1000" b="1" dirty="0">
                        <a:latin typeface="Genius" panose="02000000000000000000" pitchFamily="50" charset="0"/>
                      </a:endParaRPr>
                    </a:p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available)</a:t>
                      </a:r>
                    </a:p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Halal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Beef Bourguignon,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Braised beef with sliver skin onions, bacon lardons, mushrooms in a rich sauce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available)</a:t>
                      </a:r>
                      <a:endParaRPr lang="en-GB" sz="1000" b="1" noProof="0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Sherfield Chip Shop Friday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MSC Fish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Breaded Cod Fillet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Fish Finger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G/F fish Finger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– Plain Grilled Fish (Mackerel)</a:t>
                      </a:r>
                    </a:p>
                    <a:p>
                      <a:pPr algn="ctr" fontAlgn="ctr"/>
                      <a:endParaRPr lang="en-US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5472066"/>
                  </a:ext>
                </a:extLst>
              </a:tr>
              <a:tr h="729186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MAIN COURSE TWO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latin typeface="Genius" panose="02000000000000000000" pitchFamily="50" charset="0"/>
                      </a:endParaRPr>
                    </a:p>
                    <a:p>
                      <a:pPr 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Pesto &amp; Cherry Tomato Pasta</a:t>
                      </a:r>
                    </a:p>
                    <a:p>
                      <a:pPr 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Plant-based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Quorn Vegetarian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Sausages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 (Vegan)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Hoi Sin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Pulled Oumph served with rice Noodles</a:t>
                      </a:r>
                      <a:endParaRPr lang="en-US" sz="1000" b="1" dirty="0">
                        <a:latin typeface="Genius" panose="02000000000000000000" pitchFamily="50" charset="0"/>
                      </a:endParaRPr>
                    </a:p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Vegan Moussaka</a:t>
                      </a:r>
                    </a:p>
                    <a:p>
                      <a:pPr algn="ctr" fontAlgn="b"/>
                      <a:r>
                        <a:rPr lang="nn-NO" sz="1000" b="1" dirty="0">
                          <a:latin typeface="Genius" panose="02000000000000000000" pitchFamily="50" charset="0"/>
                        </a:rPr>
                        <a:t>(V)(Vegan)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Wild Mushroom Risotto with Truffle Oil 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531069"/>
                  </a:ext>
                </a:extLst>
              </a:tr>
              <a:tr h="1079020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  <a:p>
                      <a:pPr algn="ctr"/>
                      <a:endParaRPr lang="en-GB" sz="1050" b="1" i="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Sweetcorn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Broccoli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dirty="0">
                          <a:latin typeface="Genius" panose="02000000000000000000" pitchFamily="50" charset="0"/>
                        </a:rPr>
                        <a:t>Crushed New Potatoes</a:t>
                      </a:r>
                    </a:p>
                    <a:p>
                      <a:pPr algn="ctr" fontAlgn="ctr"/>
                      <a:r>
                        <a:rPr lang="en-GB" sz="1000" b="1" dirty="0">
                          <a:latin typeface="Genius" panose="02000000000000000000" pitchFamily="50" charset="0"/>
                        </a:rPr>
                        <a:t>Carrots</a:t>
                      </a:r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 &amp; Peas</a:t>
                      </a:r>
                    </a:p>
                    <a:p>
                      <a:pPr algn="ctr" fontAlgn="ctr"/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Gravy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Green Beans</a:t>
                      </a:r>
                    </a:p>
                    <a:p>
                      <a:pPr marL="0" marR="0" lvl="0" indent="0" algn="ctr" defTabSz="100794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Roasted Squash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New Potatoes</a:t>
                      </a:r>
                    </a:p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Carrots</a:t>
                      </a:r>
                    </a:p>
                    <a:p>
                      <a:pPr algn="ctr" fontAlgn="b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swede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Chunky Chips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Garden Peas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Baked Beans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Chip Shop Curry Sauce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Homemade Tartar Sauce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Lemon Wedge &amp; Pickles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208040"/>
                  </a:ext>
                </a:extLst>
              </a:tr>
              <a:tr h="750938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HOT OR COLD DESSERT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Genius" panose="02000000000000000000" pitchFamily="50" charset="0"/>
                        </a:rPr>
                        <a:t>Jelly, fresh fruit, Homemade yoghurt,</a:t>
                      </a:r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 fruit topping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  <a:p>
                      <a:pPr algn="ctr" fontAlgn="ctr"/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 Dutch Apple Cake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Genius" panose="02000000000000000000" pitchFamily="50" charset="0"/>
                        </a:rPr>
                        <a:t>Jelly, fresh fruit, Homemade yoghurt,</a:t>
                      </a:r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 fruit topping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noProof="0" dirty="0">
                          <a:latin typeface="Genius" panose="02000000000000000000" pitchFamily="50" charset="0"/>
                        </a:rPr>
                        <a:t>Sticky Toffee Pudding Cake</a:t>
                      </a:r>
                      <a:endParaRPr lang="en-GB" sz="1000" b="1" noProof="0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Ice Lollies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Organic Berry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or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Organic Apple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474003"/>
                  </a:ext>
                </a:extLst>
              </a:tr>
              <a:tr h="2044220">
                <a:tc gridSpan="6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4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GB" sz="14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EVERYDAY</a:t>
                      </a:r>
                      <a:r>
                        <a:rPr lang="en-GB" sz="1400" b="1" i="0" kern="1200" baseline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200" b="1" i="0" kern="1200" baseline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Homemade Soup of the Day Served with Freshly Made Bread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Extensive Salad Bar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Jacket Potatoes with Baked Beans &amp; Grated Mature Cheddar and a Daily Hot Filling</a:t>
                      </a:r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Fresh Cut and Whole Fruits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Natural Homemade Yoghurt and Compote</a:t>
                      </a:r>
                    </a:p>
                    <a:p>
                      <a:pPr marL="0" algn="ctr" defTabSz="914400" rtl="0" eaLnBrk="1" latinLnBrk="0" hangingPunct="1"/>
                      <a:endParaRPr lang="en-GB" sz="12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ctr" defTabSz="914400" rtl="0" eaLnBrk="1" latinLnBrk="0" hangingPunct="1"/>
                      <a:endParaRPr lang="en-GB" sz="12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74210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69499" y="5521999"/>
            <a:ext cx="2809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Genius" panose="02000000000000000000" pitchFamily="50" charset="0"/>
                <a:cs typeface="Arial" panose="020B0604020202020204" pitchFamily="34" charset="0"/>
              </a:rPr>
              <a:t>Week 2</a:t>
            </a:r>
          </a:p>
        </p:txBody>
      </p:sp>
    </p:spTree>
    <p:extLst>
      <p:ext uri="{BB962C8B-B14F-4D97-AF65-F5344CB8AC3E}">
        <p14:creationId xmlns:p14="http://schemas.microsoft.com/office/powerpoint/2010/main" val="2120244307"/>
      </p:ext>
    </p:extLst>
  </p:cSld>
  <p:clrMapOvr>
    <a:masterClrMapping/>
  </p:clrMapOvr>
  <p:transition spd="slow" advClick="0" advTm="3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196" b="9269"/>
          <a:stretch/>
        </p:blipFill>
        <p:spPr>
          <a:xfrm>
            <a:off x="0" y="0"/>
            <a:ext cx="12230101" cy="68811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0979"/>
            <a:ext cx="12230204" cy="7646014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 rot="10800000">
            <a:off x="10007969" y="4062690"/>
            <a:ext cx="3628885" cy="3564947"/>
          </a:xfrm>
          <a:custGeom>
            <a:avLst/>
            <a:gdLst>
              <a:gd name="connsiteX0" fmla="*/ 1701386 w 1701386"/>
              <a:gd name="connsiteY0" fmla="*/ 0 h 1701412"/>
              <a:gd name="connsiteX1" fmla="*/ 1692971 w 1701386"/>
              <a:gd name="connsiteY1" fmla="*/ 166638 h 1701412"/>
              <a:gd name="connsiteX2" fmla="*/ 155849 w 1701386"/>
              <a:gd name="connsiteY2" fmla="*/ 1694033 h 1701412"/>
              <a:gd name="connsiteX3" fmla="*/ 0 w 1701386"/>
              <a:gd name="connsiteY3" fmla="*/ 1701412 h 1701412"/>
              <a:gd name="connsiteX4" fmla="*/ 0 w 1701386"/>
              <a:gd name="connsiteY4" fmla="*/ 0 h 170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01386" h="1701412">
                <a:moveTo>
                  <a:pt x="1701386" y="0"/>
                </a:moveTo>
                <a:lnTo>
                  <a:pt x="1692971" y="166638"/>
                </a:lnTo>
                <a:cubicBezTo>
                  <a:pt x="1610875" y="975023"/>
                  <a:pt x="965707" y="1616950"/>
                  <a:pt x="155849" y="1694033"/>
                </a:cubicBezTo>
                <a:lnTo>
                  <a:pt x="0" y="1701412"/>
                </a:lnTo>
                <a:lnTo>
                  <a:pt x="0" y="0"/>
                </a:lnTo>
                <a:close/>
              </a:path>
            </a:pathLst>
          </a:custGeom>
          <a:solidFill>
            <a:srgbClr val="041E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-102" y="-43087"/>
            <a:ext cx="12230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2060"/>
                </a:solidFill>
                <a:latin typeface="Genius" panose="02000000000000000000" pitchFamily="50" charset="0"/>
              </a:rPr>
              <a:t>Lunch Menu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49C464-E2FF-B546-B964-96DC1BA02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62851"/>
              </p:ext>
            </p:extLst>
          </p:nvPr>
        </p:nvGraphicFramePr>
        <p:xfrm>
          <a:off x="-166254" y="838891"/>
          <a:ext cx="11893657" cy="6413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6434">
                  <a:extLst>
                    <a:ext uri="{9D8B030D-6E8A-4147-A177-3AD203B41FA5}">
                      <a16:colId xmlns:a16="http://schemas.microsoft.com/office/drawing/2014/main" val="1092894616"/>
                    </a:ext>
                  </a:extLst>
                </a:gridCol>
                <a:gridCol w="1917646">
                  <a:extLst>
                    <a:ext uri="{9D8B030D-6E8A-4147-A177-3AD203B41FA5}">
                      <a16:colId xmlns:a16="http://schemas.microsoft.com/office/drawing/2014/main" val="177662603"/>
                    </a:ext>
                  </a:extLst>
                </a:gridCol>
                <a:gridCol w="1984431">
                  <a:extLst>
                    <a:ext uri="{9D8B030D-6E8A-4147-A177-3AD203B41FA5}">
                      <a16:colId xmlns:a16="http://schemas.microsoft.com/office/drawing/2014/main" val="2366311164"/>
                    </a:ext>
                  </a:extLst>
                </a:gridCol>
                <a:gridCol w="1965349">
                  <a:extLst>
                    <a:ext uri="{9D8B030D-6E8A-4147-A177-3AD203B41FA5}">
                      <a16:colId xmlns:a16="http://schemas.microsoft.com/office/drawing/2014/main" val="2339360441"/>
                    </a:ext>
                  </a:extLst>
                </a:gridCol>
                <a:gridCol w="1902071">
                  <a:extLst>
                    <a:ext uri="{9D8B030D-6E8A-4147-A177-3AD203B41FA5}">
                      <a16:colId xmlns:a16="http://schemas.microsoft.com/office/drawing/2014/main" val="568867942"/>
                    </a:ext>
                  </a:extLst>
                </a:gridCol>
                <a:gridCol w="1937726">
                  <a:extLst>
                    <a:ext uri="{9D8B030D-6E8A-4147-A177-3AD203B41FA5}">
                      <a16:colId xmlns:a16="http://schemas.microsoft.com/office/drawing/2014/main" val="3566212462"/>
                    </a:ext>
                  </a:extLst>
                </a:gridCol>
              </a:tblGrid>
              <a:tr h="372983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WEEK THREE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Monday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u="none" dirty="0">
                          <a:solidFill>
                            <a:srgbClr val="00206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Friday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002487"/>
                  </a:ext>
                </a:extLst>
              </a:tr>
              <a:tr h="1074126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MAIN COURSE ONE</a:t>
                      </a:r>
                    </a:p>
                    <a:p>
                      <a:pPr algn="ctr"/>
                      <a:r>
                        <a:rPr lang="en-GB" sz="1050" b="1" i="0" dirty="0">
                          <a:solidFill>
                            <a:srgbClr val="00B050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MEAT FREE MONDAYS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Spinach &amp; Mushroom Gnocchi Frittata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baseline="0" dirty="0">
                        <a:latin typeface="Genius" panose="02000000000000000000" pitchFamily="50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Veggie Meatball Biryani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Roast Turkey &amp; Vegetable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Pie with short-crust pastry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baseline="0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Minced Beef &amp; Pork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Chilli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con carne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served with wholegrain rice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&amp; nachos, sour cream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&amp; salsa, guacamole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(GF)</a:t>
                      </a:r>
                      <a:r>
                        <a:rPr lang="en-US" sz="1000" b="1" dirty="0">
                          <a:latin typeface="Genius" panose="02000000000000000000" pitchFamily="50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Somerset Pork &amp; Apple Stew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Served with crushed new Potatoes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available)</a:t>
                      </a:r>
                      <a:endParaRPr lang="en-GB" sz="1000" b="1" noProof="0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Sherfield Chip Shop Friday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MSC Fish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Breaded Cod Fillet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Fish Finger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G/F fish Finger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 and DF option – Plain Grilled Fish)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Homemade salmon &amp; dill fishcakes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5472066"/>
                  </a:ext>
                </a:extLst>
              </a:tr>
              <a:tr h="706706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MAIN COURSE TWO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latin typeface="Genius" panose="02000000000000000000" pitchFamily="50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latin typeface="Genius" panose="02000000000000000000" pitchFamily="50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Macaroni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Cheese </a:t>
                      </a:r>
                      <a:r>
                        <a:rPr lang="en-US" sz="1000" b="1" dirty="0">
                          <a:latin typeface="Genius" panose="02000000000000000000" pitchFamily="50" charset="0"/>
                        </a:rPr>
                        <a:t>served with Foccica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Bread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&amp; Green Beans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Plant Based Toad</a:t>
                      </a:r>
                      <a:r>
                        <a:rPr lang="en-US" sz="1000" b="1" i="0" baseline="0" dirty="0">
                          <a:solidFill>
                            <a:srgbClr val="000000"/>
                          </a:solidFill>
                          <a:effectLst/>
                          <a:latin typeface="Genius" panose="02000000000000000000" pitchFamily="50" charset="0"/>
                        </a:rPr>
                        <a:t> in the Hole</a:t>
                      </a:r>
                      <a:endParaRPr lang="en-US" sz="1000" b="1" i="0" dirty="0">
                        <a:solidFill>
                          <a:srgbClr val="000000"/>
                        </a:solidFill>
                        <a:effectLst/>
                        <a:latin typeface="Genius" panose="02000000000000000000" pitchFamily="50" charset="0"/>
                      </a:endParaRP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 (GF)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Chef’s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kitchen plant burger served in a bap </a:t>
                      </a:r>
                    </a:p>
                    <a:p>
                      <a:pPr algn="ctr" fontAlgn="ctr"/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with halloumi fries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n-NO" sz="1000" b="1" dirty="0">
                          <a:latin typeface="Genius" panose="02000000000000000000" pitchFamily="50" charset="0"/>
                        </a:rPr>
                        <a:t>Vegan style</a:t>
                      </a:r>
                      <a:r>
                        <a:rPr lang="nn-NO" sz="1000" b="1" baseline="0" dirty="0">
                          <a:latin typeface="Genius" panose="02000000000000000000" pitchFamily="50" charset="0"/>
                        </a:rPr>
                        <a:t> chicken &amp; Root vegetable hot Pot</a:t>
                      </a:r>
                      <a:endParaRPr lang="nn-NO" sz="1000" b="1" dirty="0">
                        <a:latin typeface="Genius" panose="02000000000000000000" pitchFamily="50" charset="0"/>
                      </a:endParaRPr>
                    </a:p>
                    <a:p>
                      <a:pPr algn="ctr" fontAlgn="b"/>
                      <a:r>
                        <a:rPr lang="nn-NO" sz="1000" b="1" dirty="0">
                          <a:latin typeface="Genius" panose="02000000000000000000" pitchFamily="50" charset="0"/>
                        </a:rPr>
                        <a:t>(V) </a:t>
                      </a:r>
                      <a:r>
                        <a:rPr lang="en-US" sz="1000" b="1" dirty="0">
                          <a:latin typeface="Genius" panose="02000000000000000000" pitchFamily="50" charset="0"/>
                        </a:rPr>
                        <a:t>(GF)</a:t>
                      </a:r>
                      <a:endParaRPr lang="nn-NO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Gluten free Gnocchi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tomato basil, buffalo mozzarella Bake </a:t>
                      </a:r>
                      <a:r>
                        <a:rPr lang="en-US" sz="1000" b="1" dirty="0">
                          <a:latin typeface="Genius" panose="02000000000000000000" pitchFamily="50" charset="0"/>
                        </a:rPr>
                        <a:t>(V)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531069"/>
                  </a:ext>
                </a:extLst>
              </a:tr>
              <a:tr h="1045756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  <a:p>
                      <a:pPr algn="ctr"/>
                      <a:endParaRPr lang="en-GB" sz="1050" b="1" i="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dirty="0">
                          <a:latin typeface="Genius" panose="02000000000000000000" pitchFamily="50" charset="0"/>
                        </a:rPr>
                        <a:t>Foccica Bread</a:t>
                      </a:r>
                    </a:p>
                    <a:p>
                      <a:pPr algn="ctr" fontAlgn="ctr"/>
                      <a:r>
                        <a:rPr lang="en-GB" sz="1000" b="1" dirty="0">
                          <a:latin typeface="Genius" panose="02000000000000000000" pitchFamily="50" charset="0"/>
                        </a:rPr>
                        <a:t>Green</a:t>
                      </a:r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 Beans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Rosemary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</a:t>
                      </a:r>
                      <a:r>
                        <a:rPr lang="en-US" sz="1000" b="1" dirty="0">
                          <a:latin typeface="Genius" panose="02000000000000000000" pitchFamily="50" charset="0"/>
                        </a:rPr>
                        <a:t>&amp; Thyme Roasted New Potatoes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Swede</a:t>
                      </a:r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&amp; Kale</a:t>
                      </a:r>
                      <a:endParaRPr lang="en-US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Rice </a:t>
                      </a:r>
                    </a:p>
                    <a:p>
                      <a:pPr algn="ctr" fontAlgn="ctr"/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Nachos</a:t>
                      </a:r>
                    </a:p>
                    <a:p>
                      <a:pPr algn="ctr" fontAlgn="ctr"/>
                      <a:r>
                        <a:rPr lang="en-US" sz="1000" b="1" baseline="0" dirty="0">
                          <a:latin typeface="Genius" panose="02000000000000000000" pitchFamily="50" charset="0"/>
                        </a:rPr>
                        <a:t> Sour cream &amp; Salsa</a:t>
                      </a:r>
                      <a:r>
                        <a:rPr lang="en-US" sz="1000" b="1" dirty="0">
                          <a:latin typeface="Genius" panose="02000000000000000000" pitchFamily="50" charset="0"/>
                        </a:rPr>
                        <a:t> 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Crushed New Potatoes</a:t>
                      </a:r>
                    </a:p>
                    <a:p>
                      <a:pPr algn="ctr" fontAlgn="b"/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Savoy cabbage</a:t>
                      </a:r>
                    </a:p>
                    <a:p>
                      <a:pPr algn="ctr" fontAlgn="b"/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Chantey carrots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Chunky Chips 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Garden Peas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Baked Beans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Chip Shop Curry Sauce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Homemade Tartar Sauce</a:t>
                      </a:r>
                    </a:p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Lemon Wedge &amp; Pickles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208040"/>
                  </a:ext>
                </a:extLst>
              </a:tr>
              <a:tr h="727788">
                <a:tc>
                  <a:txBody>
                    <a:bodyPr/>
                    <a:lstStyle/>
                    <a:p>
                      <a:pPr algn="ctr"/>
                      <a:r>
                        <a:rPr lang="en-GB" sz="1050" b="1" i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cs typeface="Calibri Light" panose="020F0302020204030204" pitchFamily="34" charset="0"/>
                        </a:rPr>
                        <a:t>HOT OR COLD DESSERT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Genius" panose="02000000000000000000" pitchFamily="50" charset="0"/>
                        </a:rPr>
                        <a:t>Jelly, fresh fruit, Homemade yoghurt,</a:t>
                      </a:r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 fruit topping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  <a:p>
                      <a:pPr algn="ctr" fontAlgn="ctr"/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dirty="0">
                          <a:latin typeface="Genius" panose="02000000000000000000" pitchFamily="50" charset="0"/>
                        </a:rPr>
                        <a:t>Homemade Chocolate &amp; Orange Cake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Genius" panose="02000000000000000000" pitchFamily="50" charset="0"/>
                        </a:rPr>
                        <a:t>Jelly, fresh fruit, Homemade yoghurt,</a:t>
                      </a:r>
                      <a:r>
                        <a:rPr lang="en-GB" sz="1000" b="1" baseline="0" dirty="0">
                          <a:latin typeface="Genius" panose="02000000000000000000" pitchFamily="50" charset="0"/>
                        </a:rPr>
                        <a:t> fruit topping</a:t>
                      </a:r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noProof="0" dirty="0">
                          <a:latin typeface="Genius" panose="02000000000000000000" pitchFamily="50" charset="0"/>
                        </a:rPr>
                        <a:t>Carrot </a:t>
                      </a:r>
                      <a:r>
                        <a:rPr lang="en-GB" sz="1000" b="1" noProof="0">
                          <a:latin typeface="Genius" panose="02000000000000000000" pitchFamily="50" charset="0"/>
                        </a:rPr>
                        <a:t>Cake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noProof="0">
                          <a:latin typeface="Genius" panose="02000000000000000000" pitchFamily="50" charset="0"/>
                        </a:rPr>
                        <a:t>with </a:t>
                      </a:r>
                      <a:r>
                        <a:rPr lang="en-GB" sz="1000" b="1" noProof="0" dirty="0">
                          <a:latin typeface="Genius" panose="02000000000000000000" pitchFamily="50" charset="0"/>
                        </a:rPr>
                        <a:t>cream cheese frosting 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dirty="0">
                          <a:latin typeface="Genius" panose="02000000000000000000" pitchFamily="50" charset="0"/>
                        </a:rPr>
                        <a:t>Jam Doughnuts</a:t>
                      </a:r>
                      <a:endParaRPr lang="en-GB" sz="1000" b="1" baseline="0" dirty="0">
                        <a:latin typeface="Genius" panose="02000000000000000000" pitchFamily="50" charset="0"/>
                      </a:endParaRPr>
                    </a:p>
                    <a:p>
                      <a:pPr algn="ctr" fontAlgn="ctr"/>
                      <a:endParaRPr lang="en-GB" sz="1000" b="1" dirty="0">
                        <a:latin typeface="Genius" panose="02000000000000000000" pitchFamily="50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474003"/>
                  </a:ext>
                </a:extLst>
              </a:tr>
              <a:tr h="716393">
                <a:tc gridSpan="6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4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GB" sz="14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EVERYDAY</a:t>
                      </a:r>
                      <a:r>
                        <a:rPr lang="en-GB" sz="1400" b="1" i="0" kern="1200" baseline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200" b="1" i="0" kern="1200" baseline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Homemade Soup of the Day Served with Freshly Made Bread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Extensive Salad Bar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Grab &amp;</a:t>
                      </a:r>
                      <a:r>
                        <a:rPr lang="en-GB" sz="1200" b="1" i="0" kern="1200" baseline="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Go Bar (see daily Menus)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Jacket Potatoes with Baked Beans &amp; Grated Mature Cheddar, Tuna Mayo (Vegan Mayo only Tuesdays, Thursday) and a Daily Hot Filling</a:t>
                      </a:r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Fresh Cut and Whole Fruits</a:t>
                      </a:r>
                    </a:p>
                    <a:p>
                      <a:pPr marL="0" algn="ctr" defTabSz="914400" rtl="0" eaLnBrk="1" latinLnBrk="0" hangingPunct="1"/>
                      <a:r>
                        <a:rPr lang="en-GB" sz="1200" b="1" i="0" kern="1200" dirty="0">
                          <a:solidFill>
                            <a:srgbClr val="28315C"/>
                          </a:solidFill>
                          <a:latin typeface="Genius" panose="02000000000000000000" pitchFamily="50" charset="0"/>
                          <a:ea typeface="+mn-ea"/>
                          <a:cs typeface="Calibri Light" panose="020F0302020204030204" pitchFamily="34" charset="0"/>
                        </a:rPr>
                        <a:t>Natural Homemade Yoghurt and Compote</a:t>
                      </a:r>
                    </a:p>
                    <a:p>
                      <a:pPr marL="0" algn="ctr" defTabSz="914400" rtl="0" eaLnBrk="1" latinLnBrk="0" hangingPunct="1"/>
                      <a:endParaRPr lang="en-GB" sz="12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algn="ctr" defTabSz="914400" rtl="0" eaLnBrk="1" latinLnBrk="0" hangingPunct="1"/>
                      <a:endParaRPr lang="en-GB" sz="1200" b="1" i="0" kern="1200" dirty="0">
                        <a:solidFill>
                          <a:srgbClr val="28315C"/>
                        </a:solidFill>
                        <a:latin typeface="Genius" panose="02000000000000000000" pitchFamily="50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974210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007968" y="5610775"/>
            <a:ext cx="2809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Genius" panose="02000000000000000000" pitchFamily="50" charset="0"/>
                <a:cs typeface="Arial" panose="020B0604020202020204" pitchFamily="34" charset="0"/>
              </a:rPr>
              <a:t>Week 3</a:t>
            </a:r>
          </a:p>
        </p:txBody>
      </p:sp>
    </p:spTree>
    <p:extLst>
      <p:ext uri="{BB962C8B-B14F-4D97-AF65-F5344CB8AC3E}">
        <p14:creationId xmlns:p14="http://schemas.microsoft.com/office/powerpoint/2010/main" val="3481461968"/>
      </p:ext>
    </p:extLst>
  </p:cSld>
  <p:clrMapOvr>
    <a:masterClrMapping/>
  </p:clrMapOvr>
  <p:transition spd="slow" advClick="0" advTm="3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63333</TotalTime>
  <Words>900</Words>
  <Application>Microsoft Office PowerPoint</Application>
  <PresentationFormat>Widescreen</PresentationFormat>
  <Paragraphs>234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Genius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Felicity Stringer</dc:creator>
  <cp:lastModifiedBy>Louise Porter</cp:lastModifiedBy>
  <cp:revision>170</cp:revision>
  <cp:lastPrinted>2025-10-17T10:25:11Z</cp:lastPrinted>
  <dcterms:created xsi:type="dcterms:W3CDTF">2021-11-26T13:29:37Z</dcterms:created>
  <dcterms:modified xsi:type="dcterms:W3CDTF">2025-11-03T12:38:07Z</dcterms:modified>
</cp:coreProperties>
</file>